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media/image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3964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2208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23964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02208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459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964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2208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964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602208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459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525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 w="9525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 rot="5400000">
            <a:off x="419400" y="6467400"/>
            <a:ext cx="19044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219320" y="3886200"/>
            <a:ext cx="6857640" cy="9903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latin typeface="Bookman Old Style"/>
              </a:rPr>
              <a:t>Klepnutím lze upravit styl předlohy nadpisů.</a:t>
            </a:r>
            <a:endParaRPr b="0" lang="cs-CZ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400800" y="6355080"/>
            <a:ext cx="228564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A1FCE7C-CBB8-43EB-9B4A-8333EDEDD579}" type="datetime">
              <a:rPr b="0" lang="cs-CZ" sz="1400" spc="-1" strike="noStrike">
                <a:solidFill>
                  <a:srgbClr val="464653"/>
                </a:solidFill>
                <a:latin typeface="Gill Sans MT"/>
              </a:rPr>
              <a:t>29. 5. 2024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898720" y="6355080"/>
            <a:ext cx="347436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1216080" y="6355080"/>
            <a:ext cx="121896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9EA3A1A2-8FAB-47CB-B3E2-FFF2EAD5ACDA}" type="slidenum">
              <a:rPr b="0" lang="cs-CZ" sz="1400" spc="-1" strike="noStrike">
                <a:solidFill>
                  <a:srgbClr val="464653"/>
                </a:solidFill>
                <a:latin typeface="Gill Sans MT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905040" y="3648240"/>
            <a:ext cx="7314840" cy="1279800"/>
          </a:xfrm>
          <a:prstGeom prst="rect">
            <a:avLst/>
          </a:prstGeom>
          <a:noFill/>
          <a:ln cap="rnd" w="6350">
            <a:solidFill>
              <a:schemeClr val="accent1"/>
            </a:solidFill>
            <a:round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914400" y="5048280"/>
            <a:ext cx="7314840" cy="685440"/>
          </a:xfrm>
          <a:prstGeom prst="rect">
            <a:avLst/>
          </a:prstGeom>
          <a:noFill/>
          <a:ln cap="rnd" w="6350">
            <a:solidFill>
              <a:schemeClr val="accent2"/>
            </a:solidFill>
            <a:round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05040" y="3648240"/>
            <a:ext cx="228240" cy="12798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914400" y="5048280"/>
            <a:ext cx="228240" cy="68544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Klikněte pro úpravu formátu textu osnovy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Druhá úroveň</a:t>
            </a:r>
            <a:endParaRPr b="0" lang="cs-CZ" sz="2000" spc="-1" strike="noStrike">
              <a:solidFill>
                <a:srgbClr val="000000"/>
              </a:solidFill>
              <a:latin typeface="Gill Sans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000000"/>
                </a:solidFill>
                <a:latin typeface="Gill Sans MT"/>
              </a:rPr>
              <a:t>Čtvrtá úroveň osnovy</a:t>
            </a:r>
            <a:endParaRPr b="0" lang="cs-CZ" sz="1600" spc="-1" strike="noStrike">
              <a:solidFill>
                <a:srgbClr val="000000"/>
              </a:solidFill>
              <a:latin typeface="Gill Sans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Gill Sans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Gill Sans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525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Line 2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 w="9525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3"/>
          <p:cNvSpPr/>
          <p:nvPr/>
        </p:nvSpPr>
        <p:spPr>
          <a:xfrm rot="5400000">
            <a:off x="419400" y="6467400"/>
            <a:ext cx="19044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464653"/>
                </a:solidFill>
                <a:latin typeface="Bookman Old Style"/>
              </a:rPr>
              <a:t>Klepnutím lze upravit styl předlohy nadpisů.</a:t>
            </a:r>
            <a:endParaRPr b="0" lang="cs-CZ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dt"/>
          </p:nvPr>
        </p:nvSpPr>
        <p:spPr>
          <a:xfrm>
            <a:off x="6400800" y="6356520"/>
            <a:ext cx="228852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011879C0-F606-4D55-8F86-EC356FBB989E}" type="datetime">
              <a:rPr b="0" lang="cs-CZ" sz="1400" spc="-1" strike="noStrike">
                <a:solidFill>
                  <a:srgbClr val="464653"/>
                </a:solidFill>
                <a:latin typeface="Gill Sans MT"/>
              </a:rPr>
              <a:t>29. 5. 2024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ftr"/>
          </p:nvPr>
        </p:nvSpPr>
        <p:spPr>
          <a:xfrm>
            <a:off x="2898720" y="6356520"/>
            <a:ext cx="350496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sldNum"/>
          </p:nvPr>
        </p:nvSpPr>
        <p:spPr>
          <a:xfrm>
            <a:off x="612720" y="6356520"/>
            <a:ext cx="198072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3705CAEF-F5C5-4DDD-B8F1-0E7DC4612837}" type="slidenum">
              <a:rPr b="0" lang="cs-CZ" sz="1400" spc="-1" strike="noStrike">
                <a:solidFill>
                  <a:srgbClr val="464653"/>
                </a:solidFill>
                <a:latin typeface="Gill Sans MT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Klepnutím lze upravit styly předlohy textu.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cs-CZ" sz="2300" spc="-1" strike="noStrike">
                <a:solidFill>
                  <a:srgbClr val="464653"/>
                </a:solidFill>
                <a:latin typeface="Gill Sans MT"/>
              </a:rPr>
              <a:t>Druhá úroveň</a:t>
            </a:r>
            <a:endParaRPr b="0" lang="cs-CZ" sz="23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cs-CZ" sz="2000" spc="-1" strike="noStrike">
                <a:solidFill>
                  <a:srgbClr val="000000"/>
                </a:solidFill>
                <a:latin typeface="Gill Sans MT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Gill Sans MT"/>
            </a:endParaRPr>
          </a:p>
          <a:p>
            <a:pPr lvl="3" marL="1097280" indent="-228240">
              <a:lnSpc>
                <a:spcPct val="100000"/>
              </a:lnSpc>
              <a:spcBef>
                <a:spcPts val="400"/>
              </a:spcBef>
              <a:buClr>
                <a:srgbClr val="8ca2b4"/>
              </a:buClr>
              <a:buSzPct val="70000"/>
              <a:buFont typeface="Wingdings" charset="2"/>
              <a:buChar char=""/>
            </a:pPr>
            <a:r>
              <a:rPr b="0" lang="cs-CZ" sz="1800" spc="-1" strike="noStrike">
                <a:solidFill>
                  <a:srgbClr val="000000"/>
                </a:solidFill>
                <a:latin typeface="Gill Sans MT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  <a:p>
            <a:pPr lvl="4" marL="1371600" indent="-22824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cs-CZ" sz="1600" spc="-1" strike="noStrike">
                <a:solidFill>
                  <a:srgbClr val="000000"/>
                </a:solidFill>
                <a:latin typeface="Gill Sans MT"/>
              </a:rPr>
              <a:t>Pátá úroveň</a:t>
            </a:r>
            <a:endParaRPr b="0" lang="cs-CZ" sz="1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219320" y="3886200"/>
            <a:ext cx="68576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cs-CZ" sz="4000" spc="-1" strike="noStrike">
                <a:solidFill>
                  <a:srgbClr val="000000"/>
                </a:solidFill>
                <a:latin typeface="Calibri"/>
              </a:rPr>
              <a:t>Pyoderma gangrenosum</a:t>
            </a:r>
            <a:br/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4. Sympozium kazuistik, 30. května 2024</a:t>
            </a:r>
            <a:br/>
            <a:endParaRPr b="0" lang="cs-CZ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208880" y="5012640"/>
            <a:ext cx="6857640" cy="81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cs-CZ" sz="1800" spc="-1" strike="noStrike">
                <a:solidFill>
                  <a:srgbClr val="464653"/>
                </a:solidFill>
                <a:latin typeface="Calibri"/>
              </a:rPr>
              <a:t>MUDr. Gabriela Beranová</a:t>
            </a:r>
            <a:endParaRPr b="1" lang="cs-CZ" sz="1800" spc="-1" strike="noStrike"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cs-CZ" sz="1800" spc="-1" strike="noStrike">
                <a:solidFill>
                  <a:srgbClr val="464653"/>
                </a:solidFill>
                <a:latin typeface="Calibri"/>
              </a:rPr>
              <a:t>Dermatovenerologické  odd., Nemocnice ČB, a. s.</a:t>
            </a:r>
            <a:endParaRPr b="1" lang="cs-CZ" sz="1800" spc="-1" strike="noStrike">
              <a:latin typeface="Calibri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1440000" y="189720"/>
            <a:ext cx="6120000" cy="324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2a6099"/>
                </a:solidFill>
                <a:latin typeface="Calibri"/>
              </a:rPr>
              <a:t>Kazuistika</a:t>
            </a:r>
            <a:endParaRPr b="0" lang="cs-CZ" sz="3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457200" y="1219320"/>
            <a:ext cx="8229240" cy="454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 fontScale="75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1" lang="cs-CZ" sz="2600" spc="-1" strike="noStrike">
                <a:solidFill>
                  <a:srgbClr val="000000"/>
                </a:solidFill>
                <a:latin typeface="Gill Sans MT"/>
              </a:rPr>
              <a:t>12/2021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Palpačně citlivé makuly červenorůžové barvy v oblasti stehen bilat., odontogenní zánět gingivy zubního implantátu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1" lang="cs-CZ" sz="2600" spc="-1" strike="noStrike">
                <a:solidFill>
                  <a:srgbClr val="000000"/>
                </a:solidFill>
                <a:latin typeface="Gill Sans MT"/>
              </a:rPr>
              <a:t>02/2022</a:t>
            </a:r>
            <a:r>
              <a:rPr b="1" lang="cs-CZ" sz="2600" spc="-1" strike="noStrike">
                <a:solidFill>
                  <a:srgbClr val="000000"/>
                </a:solidFill>
                <a:latin typeface="Gill Sans MT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SARS Covid infekt: rychlá progrese velikosti a četnosti defektů na DKK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1" lang="cs-CZ" sz="2600" spc="-1" strike="noStrike">
                <a:solidFill>
                  <a:srgbClr val="000000"/>
                </a:solidFill>
                <a:latin typeface="Gill Sans MT"/>
              </a:rPr>
              <a:t>04/2022</a:t>
            </a:r>
            <a:r>
              <a:rPr b="1" lang="cs-CZ" sz="2600" spc="-1" strike="noStrike">
                <a:solidFill>
                  <a:srgbClr val="000000"/>
                </a:solidFill>
                <a:latin typeface="Gill Sans MT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Hospitalizace na kardiologii Tábor: těžké oboustranné kardiální selhání s následkem těžké reziduální plicní hypertenze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PE + excize: přítomnost chronického obscesu, který je ohraničený granulační tkání, okolí s flegmónou přecházející na stěnu drobných cév.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2a6099"/>
                </a:solidFill>
                <a:latin typeface="Calibri"/>
              </a:rPr>
              <a:t>Kazuistika</a:t>
            </a:r>
            <a:endParaRPr b="0" lang="cs-CZ" sz="3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57200" y="1219320"/>
            <a:ext cx="8229240" cy="220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 fontScale="78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1" lang="cs-CZ" sz="2600" spc="-1" strike="noStrike">
                <a:solidFill>
                  <a:srgbClr val="000000"/>
                </a:solidFill>
                <a:latin typeface="Gill Sans MT"/>
              </a:rPr>
              <a:t>04/2022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Bakteriologické vyšetření: STAU, opakovaně ATB terapie dle citlivostí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Chirurgický debredement spodin defektů !!!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Metoda vlhkého hojení ran: vše s minimálním efektem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4680000" y="3600000"/>
            <a:ext cx="3584520" cy="250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2a6099"/>
                </a:solidFill>
                <a:latin typeface="Calibri"/>
              </a:rPr>
              <a:t>Kazuistika</a:t>
            </a:r>
            <a:endParaRPr b="0" lang="cs-CZ" sz="3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457200" y="1219320"/>
            <a:ext cx="8229240" cy="454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 fontScale="68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850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1" lang="cs-CZ" sz="2600" spc="-1" strike="noStrike">
                <a:solidFill>
                  <a:srgbClr val="000000"/>
                </a:solidFill>
                <a:latin typeface="Gill Sans MT"/>
              </a:rPr>
              <a:t>11/2022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1. dermatologické vyšetření ve spádu: 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850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susp. Pyoderma gangrenosum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Prednisolon 60mg/den, antiulcerosa, p.o.  Atb terapie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Prednisolon 30mg/den,: recidiva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1" lang="cs-CZ" sz="2600" spc="-1" strike="noStrike">
                <a:solidFill>
                  <a:srgbClr val="000000"/>
                </a:solidFill>
                <a:latin typeface="Gill Sans MT"/>
              </a:rPr>
              <a:t>02/2023</a:t>
            </a:r>
            <a:r>
              <a:rPr b="1" lang="cs-CZ" sz="2600" spc="-1" strike="noStrike">
                <a:solidFill>
                  <a:srgbClr val="000000"/>
                </a:solidFill>
                <a:latin typeface="Gill Sans MT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Rozvoj než účinků KS terapie: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steroidní DM II typu komp. PAD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cushingoidní habitus v obličeji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kortikoidní osteoporosa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1" lang="cs-CZ" sz="2600" spc="-1" strike="noStrike">
                <a:solidFill>
                  <a:srgbClr val="000000"/>
                </a:solidFill>
                <a:latin typeface="Gill Sans MT"/>
              </a:rPr>
              <a:t>04/2023</a:t>
            </a:r>
            <a:r>
              <a:rPr b="1" lang="cs-CZ" sz="2600" spc="-1" strike="noStrike">
                <a:solidFill>
                  <a:srgbClr val="000000"/>
                </a:solidFill>
                <a:latin typeface="Gill Sans MT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Patologická fraktura těl obratlů Th 11, Th 12, L1-3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2a6099"/>
                </a:solidFill>
                <a:latin typeface="Calibri"/>
              </a:rPr>
              <a:t>Kazuistika</a:t>
            </a:r>
            <a:endParaRPr b="0" lang="cs-CZ" sz="3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457200" y="1219320"/>
            <a:ext cx="8229240" cy="112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283"/>
              </a:spcBef>
              <a:tabLst>
                <a:tab algn="l" pos="0"/>
              </a:tabLst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283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1" lang="cs-CZ" sz="2100" spc="-1" strike="noStrike">
                <a:solidFill>
                  <a:srgbClr val="000000"/>
                </a:solidFill>
                <a:latin typeface="Gill Sans MT"/>
              </a:rPr>
              <a:t>05/2023</a:t>
            </a: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	</a:t>
            </a: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Vyšetření kožní odd. Nemocnice České Budějovice, a.s.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267840" y="2340000"/>
            <a:ext cx="3840120" cy="2880000"/>
          </a:xfrm>
          <a:prstGeom prst="rect">
            <a:avLst/>
          </a:prstGeom>
          <a:ln w="0">
            <a:noFill/>
          </a:ln>
        </p:spPr>
      </p:pic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4320000" y="2340000"/>
            <a:ext cx="1980000" cy="2880000"/>
          </a:xfrm>
          <a:prstGeom prst="rect">
            <a:avLst/>
          </a:prstGeom>
          <a:ln w="0">
            <a:noFill/>
          </a:ln>
        </p:spPr>
      </p:pic>
      <p:pic>
        <p:nvPicPr>
          <p:cNvPr id="125" name="" descr=""/>
          <p:cNvPicPr/>
          <p:nvPr/>
        </p:nvPicPr>
        <p:blipFill>
          <a:blip r:embed="rId3"/>
          <a:stretch/>
        </p:blipFill>
        <p:spPr>
          <a:xfrm>
            <a:off x="6480000" y="2340720"/>
            <a:ext cx="2206440" cy="28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2a6099"/>
                </a:solidFill>
                <a:latin typeface="Calibri"/>
              </a:rPr>
              <a:t>Kazuistika</a:t>
            </a:r>
            <a:endParaRPr b="0" lang="cs-CZ" sz="3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457200" y="1219320"/>
            <a:ext cx="8229240" cy="454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 fontScale="91000"/>
          </a:bodyPr>
          <a:p>
            <a:pPr marL="274320" indent="-273960">
              <a:lnSpc>
                <a:spcPct val="100000"/>
              </a:lnSpc>
              <a:spcBef>
                <a:spcPts val="567"/>
              </a:spcBef>
              <a:tabLst>
                <a:tab algn="l" pos="0"/>
              </a:tabLst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Možnosti systémové terapie Pyoderma gangrenosum: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Kortikosteroidy: t.č. KI pro již stávající 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komplikace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CsA: KI pro těžkou plicní hypertenzi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Mykofenolát mofetil: KI</a:t>
            </a:r>
            <a:r>
              <a:rPr b="1" lang="cs-CZ" sz="2600" spc="-1" strike="noStrike">
                <a:solidFill>
                  <a:srgbClr val="000000"/>
                </a:solidFill>
                <a:latin typeface="Gill Sans MT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riziko hypogamaglobulinémie u pacientky s prokázaným IgA deficitem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Azatioprin v kombinaci s KS: KI zvýšení rizika infekčních onemocnění, lymfoproliferativních onemocnění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Cyclofosfamid: KI pro riziko myelosuprese, myelodysplastický syndrom, lymfoproliferativní onemocnění, akutní leukémie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2a6099"/>
                </a:solidFill>
                <a:latin typeface="Calibri"/>
              </a:rPr>
              <a:t>Kazuistika</a:t>
            </a:r>
            <a:endParaRPr b="0" lang="cs-CZ" sz="3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457200" y="1219320"/>
            <a:ext cx="8229240" cy="454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 fontScale="56000"/>
          </a:bodyPr>
          <a:p>
            <a:pPr marL="274320" indent="-273960">
              <a:lnSpc>
                <a:spcPct val="100000"/>
              </a:lnSpc>
              <a:spcBef>
                <a:spcPts val="567"/>
              </a:spcBef>
              <a:tabLst>
                <a:tab algn="l" pos="0"/>
              </a:tabLst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1" lang="cs-CZ" sz="2600" spc="-1" strike="noStrike">
                <a:solidFill>
                  <a:srgbClr val="000000"/>
                </a:solidFill>
                <a:latin typeface="Gill Sans MT"/>
              </a:rPr>
              <a:t>Apremilast: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Selektivní inhibitor PDE4. Zvyšuje hladinu cAMP a působí specificky na intracelulární signalizaci, genovou a proteinovou expresi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Redukuje zánětlivou odpověď snížením exprese prozánětlivých cytokinů TNF-alfa, IL-23, Il-17 a zvýšením exprese protizánětlivých cytokinů, např. IL-10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Účinky: protizánětlivý, imunomodulační, nenavozuje však imunosupresi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Indikace: léčba středně těžké a těžké chronické ložiskové psoriázy u dospělých pacientů s hodnotou PASI 10+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2a6099"/>
                </a:solidFill>
                <a:latin typeface="Calibri"/>
              </a:rPr>
              <a:t>Kazuistika</a:t>
            </a:r>
            <a:endParaRPr b="0" lang="cs-CZ" sz="3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457200" y="1219320"/>
            <a:ext cx="8229240" cy="220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tabLst>
                <a:tab algn="l" pos="0"/>
              </a:tabLst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  <a:tabLst>
                <a:tab algn="l" pos="0"/>
              </a:tabLst>
            </a:pPr>
            <a:r>
              <a:rPr b="0" lang="cs-CZ" sz="2200" spc="-1" strike="noStrike">
                <a:solidFill>
                  <a:srgbClr val="000000"/>
                </a:solidFill>
                <a:latin typeface="Gill Sans MT"/>
              </a:rPr>
              <a:t>Apremilast: Pyoderma gangrenosum: Off label, Paragraf F16</a:t>
            </a:r>
            <a:endParaRPr b="0" lang="cs-CZ" sz="22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  <a:tabLst>
                <a:tab algn="l" pos="0"/>
              </a:tabLst>
            </a:pPr>
            <a:endParaRPr b="0" lang="cs-CZ" sz="22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  <a:tabLst>
                <a:tab algn="l" pos="0"/>
              </a:tabLst>
            </a:pPr>
            <a:r>
              <a:rPr b="1" lang="cs-CZ" sz="2160" spc="-1" strike="noStrike">
                <a:solidFill>
                  <a:srgbClr val="000000"/>
                </a:solidFill>
                <a:latin typeface="Gill Sans MT"/>
              </a:rPr>
              <a:t>07/2023</a:t>
            </a:r>
            <a:r>
              <a:rPr b="1" lang="cs-CZ" sz="2160" spc="-1" strike="noStrike">
                <a:solidFill>
                  <a:srgbClr val="000000"/>
                </a:solidFill>
                <a:latin typeface="Gill Sans MT"/>
              </a:rPr>
              <a:t>	</a:t>
            </a:r>
            <a:r>
              <a:rPr b="0" lang="cs-CZ" sz="2160" spc="-1" strike="noStrike">
                <a:solidFill>
                  <a:srgbClr val="000000"/>
                </a:solidFill>
                <a:latin typeface="Gill Sans MT"/>
              </a:rPr>
              <a:t>Úvodní dávka, postupná titrace až na 2 x 30mg/den + </a:t>
            </a:r>
            <a:endParaRPr b="0" lang="cs-CZ" sz="216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  <a:tabLst>
                <a:tab algn="l" pos="0"/>
              </a:tabLst>
            </a:pPr>
            <a:r>
              <a:rPr b="0" lang="cs-CZ" sz="2160" spc="-1" strike="noStrike">
                <a:solidFill>
                  <a:srgbClr val="000000"/>
                </a:solidFill>
                <a:latin typeface="Gill Sans MT"/>
              </a:rPr>
              <a:t>Prednisolon  5-7,5mg/den, metoda vlhkého hojení ran</a:t>
            </a:r>
            <a:endParaRPr b="0" lang="cs-CZ" sz="216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  <a:tabLst>
                <a:tab algn="l" pos="0"/>
              </a:tabLst>
            </a:pPr>
            <a:r>
              <a:rPr b="1" lang="cs-CZ" sz="2160" spc="-1" strike="noStrike">
                <a:solidFill>
                  <a:srgbClr val="000000"/>
                </a:solidFill>
                <a:latin typeface="Gill Sans MT"/>
              </a:rPr>
              <a:t>01/2024</a:t>
            </a:r>
            <a:r>
              <a:rPr b="1" lang="cs-CZ" sz="2160" spc="-1" strike="noStrike">
                <a:solidFill>
                  <a:srgbClr val="000000"/>
                </a:solidFill>
                <a:latin typeface="Gill Sans MT"/>
              </a:rPr>
              <a:t>	</a:t>
            </a:r>
            <a:r>
              <a:rPr b="0" lang="cs-CZ" sz="2160" spc="-1" strike="noStrike">
                <a:solidFill>
                  <a:srgbClr val="000000"/>
                </a:solidFill>
                <a:latin typeface="Gill Sans MT"/>
              </a:rPr>
              <a:t>Apremilast</a:t>
            </a:r>
            <a:r>
              <a:rPr b="0" lang="cs-CZ" sz="2160" spc="-1" strike="noStrike">
                <a:solidFill>
                  <a:srgbClr val="000000"/>
                </a:solidFill>
                <a:latin typeface="Gill Sans MT"/>
              </a:rPr>
              <a:t>	</a:t>
            </a:r>
            <a:r>
              <a:rPr b="0" lang="cs-CZ" sz="2160" spc="-1" strike="noStrike">
                <a:solidFill>
                  <a:srgbClr val="000000"/>
                </a:solidFill>
                <a:latin typeface="Gill Sans MT"/>
              </a:rPr>
              <a:t>2 x 30mg, metoda vlhkého hojení ran</a:t>
            </a:r>
            <a:endParaRPr b="0" lang="cs-CZ" sz="216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1080000" y="3474720"/>
            <a:ext cx="2118960" cy="282528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3600000" y="3442320"/>
            <a:ext cx="2143080" cy="2857680"/>
          </a:xfrm>
          <a:prstGeom prst="rect">
            <a:avLst/>
          </a:prstGeom>
          <a:ln w="0">
            <a:noFill/>
          </a:ln>
        </p:spPr>
      </p:pic>
      <p:pic>
        <p:nvPicPr>
          <p:cNvPr id="134" name="" descr=""/>
          <p:cNvPicPr/>
          <p:nvPr/>
        </p:nvPicPr>
        <p:blipFill>
          <a:blip r:embed="rId3"/>
          <a:stretch/>
        </p:blipFill>
        <p:spPr>
          <a:xfrm>
            <a:off x="6156000" y="3420000"/>
            <a:ext cx="2160000" cy="28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2a6099"/>
                </a:solidFill>
                <a:latin typeface="Calibri"/>
              </a:rPr>
              <a:t>Kazuistika</a:t>
            </a:r>
            <a:endParaRPr b="0" lang="cs-CZ" sz="36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1276920" y="2340000"/>
            <a:ext cx="2863080" cy="381744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5040000" y="2302560"/>
            <a:ext cx="2862720" cy="3817440"/>
          </a:xfrm>
          <a:prstGeom prst="rect">
            <a:avLst/>
          </a:prstGeom>
          <a:ln w="0">
            <a:noFill/>
          </a:ln>
        </p:spPr>
      </p:pic>
      <p:sp>
        <p:nvSpPr>
          <p:cNvPr id="138" name="TextShape 2"/>
          <p:cNvSpPr txBox="1"/>
          <p:nvPr/>
        </p:nvSpPr>
        <p:spPr>
          <a:xfrm>
            <a:off x="457560" y="1260000"/>
            <a:ext cx="8229240" cy="10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tabLst>
                <a:tab algn="l" pos="0"/>
              </a:tabLst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  <a:tabLst>
                <a:tab algn="l" pos="0"/>
              </a:tabLst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  <a:tabLst>
                <a:tab algn="l" pos="0"/>
              </a:tabLst>
            </a:pPr>
            <a:r>
              <a:rPr b="1" lang="cs-CZ" sz="2160" spc="-1" strike="noStrike">
                <a:solidFill>
                  <a:srgbClr val="000000"/>
                </a:solidFill>
                <a:latin typeface="Gill Sans MT"/>
              </a:rPr>
              <a:t>04/2024</a:t>
            </a:r>
            <a:r>
              <a:rPr b="1" lang="cs-CZ" sz="2160" spc="-1" strike="noStrike">
                <a:solidFill>
                  <a:srgbClr val="000000"/>
                </a:solidFill>
                <a:latin typeface="Gill Sans MT"/>
              </a:rPr>
              <a:t>	</a:t>
            </a:r>
            <a:r>
              <a:rPr b="0" lang="cs-CZ" sz="2160" spc="-1" strike="noStrike">
                <a:solidFill>
                  <a:srgbClr val="000000"/>
                </a:solidFill>
                <a:latin typeface="Gill Sans MT"/>
              </a:rPr>
              <a:t>Apremilast 2 x 30mg, defekty zhojeny</a:t>
            </a:r>
            <a:endParaRPr b="0" lang="cs-CZ" sz="216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/>
          </a:bodyPr>
          <a:p>
            <a:pPr marL="274320" indent="-273960"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cs-CZ" sz="4800" spc="-1" strike="noStrike">
                <a:solidFill>
                  <a:srgbClr val="2a6099"/>
                </a:solidFill>
                <a:latin typeface="Gill Sans MT"/>
              </a:rPr>
              <a:t>Děkuji za pozornost</a:t>
            </a:r>
            <a:endParaRPr b="0" lang="cs-CZ" sz="4800" spc="-1" strike="noStrike">
              <a:solidFill>
                <a:srgbClr val="2a6099"/>
              </a:solidFill>
              <a:latin typeface="Gill Sans MT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1080000" y="2160000"/>
            <a:ext cx="6992280" cy="37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3465a4"/>
                </a:solidFill>
                <a:latin typeface="Calibri"/>
              </a:rPr>
              <a:t>Pyoderma gangrenosum</a:t>
            </a:r>
            <a:endParaRPr b="1" lang="cs-CZ" sz="3600" spc="-1" strike="noStrike">
              <a:solidFill>
                <a:srgbClr val="3465a4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219320"/>
            <a:ext cx="8229240" cy="382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cs-CZ" sz="2800" spc="-1" strike="noStrike">
              <a:solidFill>
                <a:srgbClr val="000000"/>
              </a:solidFill>
              <a:latin typeface="Gill Sans MT"/>
              <a:ea typeface="Microsoft YaHei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Etiologie není zcela objasněna</a:t>
            </a:r>
            <a:endParaRPr b="0" lang="cs-CZ" sz="2600" spc="-1" strike="noStrike">
              <a:solidFill>
                <a:srgbClr val="000000"/>
              </a:solidFill>
              <a:latin typeface="Gill Sans MT"/>
              <a:ea typeface="Microsoft YaHei"/>
            </a:endParaRPr>
          </a:p>
          <a:p>
            <a:pPr marL="274320" indent="-273960"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Neutrofilní dermatóza</a:t>
            </a:r>
            <a:endParaRPr b="0" lang="cs-CZ" sz="2600" spc="-1" strike="noStrike">
              <a:solidFill>
                <a:srgbClr val="000000"/>
              </a:solidFill>
              <a:latin typeface="Gill Sans MT"/>
              <a:ea typeface="Microsoft YaHei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Dysfunkce imunitního systému, zejména pak chemotaxe a aktivace neutrofilů</a:t>
            </a:r>
            <a:endParaRPr b="0" lang="cs-CZ" sz="2600" spc="-1" strike="noStrike">
              <a:solidFill>
                <a:srgbClr val="000000"/>
              </a:solidFill>
              <a:latin typeface="Gill Sans MT"/>
              <a:ea typeface="Microsoft YaHei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 </a:t>
            </a:r>
            <a:endParaRPr b="0" lang="cs-CZ" sz="2600" spc="-1" strike="noStrike">
              <a:solidFill>
                <a:srgbClr val="000000"/>
              </a:solidFill>
              <a:latin typeface="Gill Sans MT"/>
              <a:ea typeface="Microsoft YaHei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Prevalence je 3-10 pacientů na 1 milion obyvatel</a:t>
            </a:r>
            <a:endParaRPr b="0" lang="cs-CZ" sz="2600" spc="-1" strike="noStrike">
              <a:solidFill>
                <a:srgbClr val="000000"/>
              </a:solidFill>
              <a:latin typeface="Gill Sans MT"/>
              <a:ea typeface="Microsoft YaHei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30-54 let, mírná predominance u žen</a:t>
            </a:r>
            <a:endParaRPr b="0" lang="cs-CZ" sz="2600" spc="-1" strike="noStrike">
              <a:solidFill>
                <a:srgbClr val="000000"/>
              </a:solidFill>
              <a:latin typeface="Gill Sans MT"/>
              <a:ea typeface="Microsoft YaHe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3465a4"/>
                </a:solidFill>
                <a:latin typeface="Calibri"/>
              </a:rPr>
              <a:t>Pyoderma gangrenosum</a:t>
            </a:r>
            <a:endParaRPr b="0" lang="cs-CZ" sz="3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457200" y="1219320"/>
            <a:ext cx="8229240" cy="508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Arial"/>
              <a:buChar char="•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Asociované choroby:</a:t>
            </a:r>
            <a:r>
              <a:rPr b="1" lang="cs-CZ" sz="2800" spc="-1" strike="noStrike">
                <a:solidFill>
                  <a:srgbClr val="000000"/>
                </a:solidFill>
                <a:latin typeface="Gill Sans MT"/>
              </a:rPr>
              <a:t>   </a:t>
            </a:r>
            <a:endParaRPr b="0" lang="cs-CZ" sz="28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    </a:t>
            </a: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IBD (</a:t>
            </a: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ulcerosní</a:t>
            </a: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 kolitida, m. Crohn) 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    </a:t>
            </a: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Rheumatoidní arthritida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    </a:t>
            </a: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Myeloproliferativní choroby 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    </a:t>
            </a: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Monoklonální gamapatie,  IgA gamapathie  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    </a:t>
            </a: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Chronická nebo aktivní hepatitis, primární biliární cirhosa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    </a:t>
            </a: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PAPA syndrome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    </a:t>
            </a: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Behçet choroba 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    </a:t>
            </a: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autoimunitní onemocnění (vaskulitidy, lupus erythematodes a      Sjőgrenův syndrom)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    </a:t>
            </a: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Tumory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    </a:t>
            </a: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Komplikace chirurgických zákroků 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3465a4"/>
                </a:solidFill>
                <a:latin typeface="Calibri"/>
              </a:rPr>
              <a:t>Pyoderma gangrenosum</a:t>
            </a:r>
            <a:endParaRPr b="0" lang="cs-CZ" sz="3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1219320"/>
            <a:ext cx="8229240" cy="310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  <a:ea typeface="Microsoft YaHei"/>
              </a:rPr>
              <a:t> 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  <a:ea typeface="Microsoft YaHei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  <a:ea typeface="Microsoft YaHei"/>
              </a:rPr>
              <a:t>Klinické projevy</a:t>
            </a:r>
            <a:r>
              <a:rPr b="0" lang="cs-CZ" sz="2800" spc="-1" strike="noStrike">
                <a:solidFill>
                  <a:srgbClr val="000000"/>
                </a:solidFill>
                <a:latin typeface="Gill Sans MT"/>
              </a:rPr>
              <a:t>:</a:t>
            </a:r>
            <a:endParaRPr b="0" lang="cs-CZ" sz="28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cs-CZ" sz="2800" spc="-1" strike="noStrike">
                <a:solidFill>
                  <a:srgbClr val="000000"/>
                </a:solidFill>
                <a:latin typeface="Gill Sans MT"/>
              </a:rPr>
              <a:t>   </a:t>
            </a:r>
            <a:endParaRPr b="0" lang="cs-CZ" sz="28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Rychle progredující papuly a noduly  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Velmi bolestivé ulcerace nepravidelného tvaru s nekrotickou spodinou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Okraje podminované, fialovomodré barvy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Okolí je zánětlivě změněné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3 formy : bulosní, pustulosní, granulomatosní 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5400000" y="4312080"/>
            <a:ext cx="2880000" cy="198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3465a4"/>
                </a:solidFill>
                <a:latin typeface="Calibri"/>
              </a:rPr>
              <a:t>Pyoderma gangrenosum</a:t>
            </a:r>
            <a:endParaRPr b="0" lang="cs-CZ" sz="3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57200" y="1219320"/>
            <a:ext cx="8229240" cy="58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  <a:ea typeface="Microsoft YaHei"/>
              </a:rPr>
              <a:t> 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  <a:ea typeface="Microsoft YaHei"/>
              </a:rPr>
              <a:t>	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  <a:ea typeface="Microsoft YaHei"/>
              </a:rPr>
              <a:t>Klinické projevy</a:t>
            </a:r>
            <a:r>
              <a:rPr b="0" lang="cs-CZ" sz="2800" spc="-1" strike="noStrike">
                <a:solidFill>
                  <a:srgbClr val="000000"/>
                </a:solidFill>
                <a:latin typeface="Gill Sans MT"/>
              </a:rPr>
              <a:t>:</a:t>
            </a:r>
            <a:endParaRPr b="0" lang="cs-CZ" sz="28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cs-CZ" sz="2800" spc="-1" strike="noStrike">
                <a:solidFill>
                  <a:srgbClr val="000000"/>
                </a:solidFill>
                <a:latin typeface="Gill Sans MT"/>
              </a:rPr>
              <a:t>   </a:t>
            </a:r>
            <a:endParaRPr b="0" lang="cs-CZ" sz="28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endParaRPr b="0" lang="cs-CZ" sz="28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649440" y="2520000"/>
            <a:ext cx="3850560" cy="2887920"/>
          </a:xfrm>
          <a:prstGeom prst="rect">
            <a:avLst/>
          </a:prstGeom>
          <a:ln w="0">
            <a:noFill/>
          </a:ln>
        </p:spPr>
      </p:pic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4620240" y="2520000"/>
            <a:ext cx="3839760" cy="28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3465a4"/>
                </a:solidFill>
                <a:latin typeface="Calibri"/>
              </a:rPr>
              <a:t>Pyoderma gangrenosum</a:t>
            </a:r>
            <a:endParaRPr b="0" lang="cs-CZ" sz="3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457200" y="1219320"/>
            <a:ext cx="8229240" cy="382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  <a:ea typeface="Microsoft YaHei"/>
              </a:rPr>
              <a:t>   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  <a:ea typeface="Microsoft YaHei"/>
              </a:rPr>
              <a:t>Diferenciální diagnosa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: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cs-CZ" sz="2800" spc="-1" strike="noStrike">
                <a:solidFill>
                  <a:srgbClr val="000000"/>
                </a:solidFill>
                <a:latin typeface="Gill Sans MT"/>
              </a:rPr>
              <a:t>   </a:t>
            </a:r>
            <a:endParaRPr b="0" lang="cs-CZ" sz="28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Venosní, arteriální ulcerace  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Vaskulitida malých a středních cév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Ecthyma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Tuberculosis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Sporotrichosis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Cutaneous amoebiasis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Kalcinosa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3465a4"/>
                </a:solidFill>
                <a:latin typeface="Calibri"/>
              </a:rPr>
              <a:t>Pyoderma gangrenosum</a:t>
            </a:r>
            <a:endParaRPr b="0" lang="cs-CZ" sz="3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457200" y="1219320"/>
            <a:ext cx="8229240" cy="508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  <a:ea typeface="Microsoft YaHei"/>
              </a:rPr>
              <a:t>  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  <a:ea typeface="Microsoft YaHei"/>
              </a:rPr>
              <a:t>Terapie</a:t>
            </a: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: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Perorální nebo intravenózní kortikoidy (prednisolon 0,5–2 mg/kg/den)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CsA 3–6 mg/kg/den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Azathioprin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Cyklofosfamid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Mykofenolát mofetil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Metotrexat 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Biologická terapie:  anti TNF alfa (adalimumab, infliximab)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Lokální léčba: prostředky vlhkého hojení ran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lvl="3" marL="274320" indent="-27396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 </a:t>
            </a: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hyperbarická komora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spcBef>
                <a:spcPts val="1417"/>
              </a:spcBef>
              <a:buClr>
                <a:srgbClr val="727ca3"/>
              </a:buClr>
              <a:buSzPct val="76000"/>
              <a:buFont typeface="Symbol" charset="2"/>
              <a:buChar char=""/>
              <a:tabLst>
                <a:tab algn="l" pos="0"/>
              </a:tabLst>
            </a:pPr>
            <a:r>
              <a:rPr b="0" lang="cs-CZ" sz="2100" spc="-1" strike="noStrike">
                <a:solidFill>
                  <a:srgbClr val="000000"/>
                </a:solidFill>
                <a:latin typeface="Gill Sans MT"/>
              </a:rPr>
              <a:t>ATB terapie v případě nutnosti</a:t>
            </a: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  <a:p>
            <a:pPr lvl="3" marL="274320" indent="-27396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"/>
              <a:tabLst>
                <a:tab algn="l" pos="0"/>
              </a:tabLst>
            </a:pPr>
            <a:endParaRPr b="0" lang="cs-CZ" sz="21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2a6099"/>
                </a:solidFill>
                <a:latin typeface="Calibri"/>
              </a:rPr>
              <a:t>Kazuistika</a:t>
            </a:r>
            <a:endParaRPr b="0" lang="cs-CZ" sz="3600" spc="-1" strike="noStrike">
              <a:solidFill>
                <a:srgbClr val="2a6099"/>
              </a:solid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 fontScale="73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cs-CZ" sz="2600" spc="-1" strike="noStrike">
                <a:solidFill>
                  <a:srgbClr val="000000"/>
                </a:solidFill>
                <a:latin typeface="Gill Sans MT"/>
              </a:rPr>
              <a:t>Žena 68 let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OA: 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DM II typ komp PAD 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hypertenzní nemoc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ICHS, st. p. kardiálním selhání s následkem těžké plicní hypertenze 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Osteoporosa iatrogenní etiologie, patologické fraktury obratle  Th 11,12, L 1-3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hypogamaglobulinémie IgA: opakované infekty, průjmy, sklon k autoimunitním a lymfoproliferativním onemocněním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2a6099"/>
                </a:solidFill>
                <a:latin typeface="Calibri"/>
              </a:rPr>
              <a:t>Kazuistika</a:t>
            </a:r>
            <a:endParaRPr b="0" lang="cs-CZ" sz="3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457200" y="1219320"/>
            <a:ext cx="8229240" cy="454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 fontScale="88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cs-CZ" sz="2600" spc="-1" strike="noStrike">
                <a:solidFill>
                  <a:srgbClr val="000000"/>
                </a:solidFill>
                <a:latin typeface="Gill Sans MT"/>
              </a:rPr>
              <a:t>Žena 68 let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FA: Forxiga10mg, Furon 40mg,  Verospiron 25mg, Digoxin 0,125, Concor Cor 2,5mg, Eliquis 5mg, Euphyllin CR 200mg, Omeprazol 20mg, Calcichew D3, Vigantol gtt, Teripatidine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AA: negativní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Abusus: nekuřačka, alkohol příležitostně, drogy neguje 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GA: pravidelné gynekologické kontroly a mamografie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cs-CZ" sz="2600" spc="-1" strike="noStrike">
                <a:solidFill>
                  <a:srgbClr val="000000"/>
                </a:solidFill>
                <a:latin typeface="Gill Sans MT"/>
              </a:rPr>
              <a:t>SPA: lékařka, SD</a:t>
            </a:r>
            <a:endParaRPr b="0" lang="cs-CZ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831</TotalTime>
  <Application>LibreOffice/7.0.2.2$Windows_X86_64 LibreOffice_project/8349ace3c3162073abd90d81fd06dcfb6b36b994</Application>
  <Words>1251</Words>
  <Paragraphs>246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2018-12-26T11:37:01Z</dcterms:created>
  <dc:creator>Eliška</dc:creator>
  <dc:description/>
  <dc:language>cs-CZ</dc:language>
  <cp:lastModifiedBy/>
  <dcterms:modified xsi:type="dcterms:W3CDTF">2024-05-29T06:04:23Z</dcterms:modified>
  <cp:revision>176</cp:revision>
  <dc:subject/>
  <dc:title>Incontinentia pigmenti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35</vt:i4>
  </property>
</Properties>
</file>